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50" r:id="rId2"/>
    <p:sldId id="450" r:id="rId3"/>
    <p:sldId id="491" r:id="rId4"/>
    <p:sldId id="580" r:id="rId5"/>
    <p:sldId id="583" r:id="rId6"/>
    <p:sldId id="584" r:id="rId7"/>
    <p:sldId id="585" r:id="rId8"/>
    <p:sldId id="572" r:id="rId9"/>
    <p:sldId id="573" r:id="rId10"/>
    <p:sldId id="535" r:id="rId11"/>
    <p:sldId id="483" r:id="rId12"/>
    <p:sldId id="546" r:id="rId13"/>
    <p:sldId id="488" r:id="rId14"/>
    <p:sldId id="587" r:id="rId15"/>
    <p:sldId id="550" r:id="rId16"/>
    <p:sldId id="560" r:id="rId17"/>
    <p:sldId id="586" r:id="rId18"/>
    <p:sldId id="588" r:id="rId19"/>
    <p:sldId id="34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B7102E7-1E8F-404D-8859-BFEABB39AEE5}">
          <p14:sldIdLst>
            <p14:sldId id="350"/>
            <p14:sldId id="450"/>
            <p14:sldId id="514"/>
            <p14:sldId id="491"/>
            <p14:sldId id="468"/>
            <p14:sldId id="535"/>
            <p14:sldId id="538"/>
            <p14:sldId id="539"/>
            <p14:sldId id="536"/>
            <p14:sldId id="469"/>
            <p14:sldId id="470"/>
            <p14:sldId id="471"/>
            <p14:sldId id="472"/>
            <p14:sldId id="473"/>
            <p14:sldId id="482"/>
            <p14:sldId id="483"/>
            <p14:sldId id="484"/>
            <p14:sldId id="486"/>
            <p14:sldId id="487"/>
            <p14:sldId id="488"/>
            <p14:sldId id="489"/>
            <p14:sldId id="537"/>
            <p14:sldId id="490"/>
            <p14:sldId id="34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66"/>
    <a:srgbClr val="B23D0E"/>
    <a:srgbClr val="4B0D39"/>
    <a:srgbClr val="450B3D"/>
    <a:srgbClr val="450B3A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960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B7A61-14F9-43D9-8DEB-6A78AADB5C4B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9D0B4-040F-4089-B257-1DB108600E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3900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37FB98-C1A8-4A60-8AAF-75D9895DC2AB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B31BE-389A-4671-9CA2-068027853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37FB98-C1A8-4A60-8AAF-75D9895DC2AB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B31BE-389A-4671-9CA2-068027853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37FB98-C1A8-4A60-8AAF-75D9895DC2AB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B31BE-389A-4671-9CA2-068027853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37FB98-C1A8-4A60-8AAF-75D9895DC2AB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B31BE-389A-4671-9CA2-068027853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37FB98-C1A8-4A60-8AAF-75D9895DC2AB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B31BE-389A-4671-9CA2-068027853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37FB98-C1A8-4A60-8AAF-75D9895DC2AB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B31BE-389A-4671-9CA2-068027853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37FB98-C1A8-4A60-8AAF-75D9895DC2AB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B31BE-389A-4671-9CA2-068027853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37FB98-C1A8-4A60-8AAF-75D9895DC2AB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B31BE-389A-4671-9CA2-068027853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37FB98-C1A8-4A60-8AAF-75D9895DC2AB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B31BE-389A-4671-9CA2-068027853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37FB98-C1A8-4A60-8AAF-75D9895DC2AB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B31BE-389A-4671-9CA2-068027853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37FB98-C1A8-4A60-8AAF-75D9895DC2AB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B31BE-389A-4671-9CA2-068027853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:\SPOORTHY 2017\SPOORTHY-2017@Vijayawada\PPT\PPT_TEMPLETE_1.jp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505200" y="381000"/>
            <a:ext cx="2362200" cy="76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endParaRPr lang="en-US" sz="16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DOST CODE: 11219</a:t>
            </a:r>
          </a:p>
          <a:p>
            <a:pPr algn="ctr"/>
            <a:endParaRPr lang="en-US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162800" y="304800"/>
            <a:ext cx="1752600" cy="304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ESTD:2022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52800" y="1600200"/>
            <a:ext cx="27432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BBR DEGREE COLLEGE</a:t>
            </a:r>
          </a:p>
          <a:p>
            <a:pPr algn="ctr"/>
            <a:r>
              <a:rPr lang="en-US" dirty="0" err="1" smtClean="0"/>
              <a:t>Balapur</a:t>
            </a:r>
            <a:r>
              <a:rPr lang="en-US" dirty="0" smtClean="0"/>
              <a:t> ,Hyd.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304800" y="3048000"/>
            <a:ext cx="8839200" cy="838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BADDAM BHOOPAL REDDY DEGREE COLLEGE </a:t>
            </a:r>
          </a:p>
          <a:p>
            <a:pPr algn="ctr"/>
            <a:r>
              <a:rPr lang="en-US" dirty="0" smtClean="0"/>
              <a:t>(Affiliated to </a:t>
            </a:r>
            <a:r>
              <a:rPr lang="en-US" dirty="0" err="1" smtClean="0"/>
              <a:t>Osmania</a:t>
            </a:r>
            <a:r>
              <a:rPr lang="en-US" dirty="0" smtClean="0"/>
              <a:t> University ) (Co –Education)</a:t>
            </a:r>
            <a:endParaRPr lang="en-IN" dirty="0"/>
          </a:p>
        </p:txBody>
      </p:sp>
      <p:sp>
        <p:nvSpPr>
          <p:cNvPr id="13" name="Rounded Rectangle 12"/>
          <p:cNvSpPr/>
          <p:nvPr/>
        </p:nvSpPr>
        <p:spPr>
          <a:xfrm>
            <a:off x="1752600" y="4495800"/>
            <a:ext cx="1371600" cy="381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BBA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6324600" y="4419600"/>
            <a:ext cx="1905000" cy="1066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B.COM</a:t>
            </a:r>
          </a:p>
          <a:p>
            <a:pPr algn="ctr"/>
            <a:r>
              <a:rPr lang="en-US" dirty="0" smtClean="0"/>
              <a:t>Computer</a:t>
            </a:r>
          </a:p>
          <a:p>
            <a:pPr algn="ctr"/>
            <a:r>
              <a:rPr lang="en-US" dirty="0" smtClean="0"/>
              <a:t> Applications</a:t>
            </a:r>
            <a:endParaRPr lang="en-IN" dirty="0"/>
          </a:p>
        </p:txBody>
      </p:sp>
      <p:pic>
        <p:nvPicPr>
          <p:cNvPr id="21506" name="Picture 2" descr="Best Degree College In Hyderabad | BBR Degree Colle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782" y="366427"/>
            <a:ext cx="1421263" cy="1162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24400" y="3614678"/>
            <a:ext cx="403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College</a:t>
            </a:r>
            <a:endParaRPr lang="en-US" sz="6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Selection!</a:t>
            </a:r>
            <a:endParaRPr lang="en-US" sz="6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5474" name="Picture 2" descr="http://studmonk.com/blog/wp-content/uploads/2016/12/How-to-Select-a-Medical-College-in-India-for-Admission-.jpg"/>
          <p:cNvPicPr>
            <a:picLocks noChangeAspect="1" noChangeArrowheads="1"/>
          </p:cNvPicPr>
          <p:nvPr/>
        </p:nvPicPr>
        <p:blipFill>
          <a:blip r:embed="rId2"/>
          <a:srcRect l="6250" r="46875"/>
          <a:stretch>
            <a:fillRect/>
          </a:stretch>
        </p:blipFill>
        <p:spPr bwMode="auto">
          <a:xfrm>
            <a:off x="380999" y="609600"/>
            <a:ext cx="4086225" cy="5659120"/>
          </a:xfrm>
          <a:prstGeom prst="rect">
            <a:avLst/>
          </a:prstGeom>
          <a:noFill/>
        </p:spPr>
      </p:pic>
      <p:pic>
        <p:nvPicPr>
          <p:cNvPr id="105476" name="Picture 4" descr="https://img.clipartfest.com/fc2c4da3e262a29f3be6fdc70924b669_front-of-school-building-school-clipart-buildings_210-15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838200"/>
            <a:ext cx="3099487" cy="2258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6518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2F4A7056-4C9B-4DA0-83F0-B171101C9B79}"/>
              </a:ext>
            </a:extLst>
          </p:cNvPr>
          <p:cNvSpPr/>
          <p:nvPr/>
        </p:nvSpPr>
        <p:spPr>
          <a:xfrm>
            <a:off x="381000" y="1600199"/>
            <a:ext cx="4343400" cy="403860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1E9E8418-5AEE-445C-A941-F7DE5BDF880E}"/>
              </a:ext>
            </a:extLst>
          </p:cNvPr>
          <p:cNvSpPr/>
          <p:nvPr/>
        </p:nvSpPr>
        <p:spPr>
          <a:xfrm>
            <a:off x="4866260" y="1600199"/>
            <a:ext cx="3896740" cy="403860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717836"/>
            <a:ext cx="9144000" cy="57756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 COLLEGE ADVANTAGES TO THE STUDENTS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33400" y="1493736"/>
            <a:ext cx="4191000" cy="4602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defTabSz="268288">
              <a:spcBef>
                <a:spcPts val="600"/>
              </a:spcBef>
              <a:buFont typeface="+mj-lt"/>
              <a:buAutoNum type="arabicParenR"/>
            </a:pPr>
            <a:endParaRPr lang="en-US" sz="2400" b="1" dirty="0" smtClean="0">
              <a:solidFill>
                <a:srgbClr val="0070C0"/>
              </a:solidFill>
            </a:endParaRPr>
          </a:p>
          <a:p>
            <a:pPr marL="457200" indent="-457200" defTabSz="268288">
              <a:spcBef>
                <a:spcPts val="600"/>
              </a:spcBef>
              <a:buFont typeface="+mj-lt"/>
              <a:buAutoNum type="arabicParenR"/>
            </a:pPr>
            <a:r>
              <a:rPr lang="en-US" sz="2400" b="1" dirty="0" smtClean="0">
                <a:solidFill>
                  <a:srgbClr val="0070C0"/>
                </a:solidFill>
              </a:rPr>
              <a:t>Affiliation and Recognition </a:t>
            </a:r>
          </a:p>
          <a:p>
            <a:pPr marL="457200" indent="-457200" defTabSz="268288">
              <a:spcBef>
                <a:spcPts val="600"/>
              </a:spcBef>
              <a:buFont typeface="+mj-lt"/>
              <a:buAutoNum type="arabicParenR"/>
            </a:pPr>
            <a:r>
              <a:rPr lang="en-US" sz="2400" b="1" dirty="0" smtClean="0">
                <a:solidFill>
                  <a:srgbClr val="FF0000"/>
                </a:solidFill>
              </a:rPr>
              <a:t>Infrastructure</a:t>
            </a:r>
            <a:endParaRPr lang="en-US" sz="2400" b="1" dirty="0">
              <a:solidFill>
                <a:srgbClr val="FF0000"/>
              </a:solidFill>
            </a:endParaRPr>
          </a:p>
          <a:p>
            <a:pPr marL="457200" indent="-457200" defTabSz="268288">
              <a:spcBef>
                <a:spcPts val="600"/>
              </a:spcBef>
              <a:buFont typeface="+mj-lt"/>
              <a:buAutoNum type="arabicParenR"/>
            </a:pPr>
            <a:r>
              <a:rPr lang="en-US" sz="2400" b="1" dirty="0" smtClean="0">
                <a:solidFill>
                  <a:srgbClr val="0070C0"/>
                </a:solidFill>
              </a:rPr>
              <a:t>Digital A/C Class room</a:t>
            </a:r>
          </a:p>
          <a:p>
            <a:pPr marL="457200" indent="-457200" defTabSz="268288">
              <a:spcBef>
                <a:spcPts val="600"/>
              </a:spcBef>
              <a:buFont typeface="+mj-lt"/>
              <a:buAutoNum type="arabicParenR"/>
            </a:pPr>
            <a:r>
              <a:rPr lang="en-US" sz="2400" b="1" dirty="0" smtClean="0">
                <a:solidFill>
                  <a:srgbClr val="0070C0"/>
                </a:solidFill>
              </a:rPr>
              <a:t>Computer lab</a:t>
            </a:r>
          </a:p>
          <a:p>
            <a:pPr marL="457200" indent="-457200" defTabSz="268288">
              <a:spcBef>
                <a:spcPts val="600"/>
              </a:spcBef>
              <a:buFont typeface="+mj-lt"/>
              <a:buAutoNum type="arabicParenR"/>
            </a:pPr>
            <a:r>
              <a:rPr lang="en-US" sz="2400" b="1" dirty="0" smtClean="0">
                <a:solidFill>
                  <a:srgbClr val="0070C0"/>
                </a:solidFill>
              </a:rPr>
              <a:t>library</a:t>
            </a:r>
          </a:p>
          <a:p>
            <a:pPr marL="457200" indent="-457200" defTabSz="268288">
              <a:spcBef>
                <a:spcPts val="600"/>
              </a:spcBef>
              <a:buFont typeface="+mj-lt"/>
              <a:buAutoNum type="arabicParenR"/>
            </a:pPr>
            <a:r>
              <a:rPr lang="en-US" sz="2400" b="1" dirty="0" err="1" smtClean="0">
                <a:solidFill>
                  <a:srgbClr val="0070C0"/>
                </a:solidFill>
              </a:rPr>
              <a:t>Curriculam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pPr marL="457200" indent="-457200" defTabSz="268288">
              <a:spcBef>
                <a:spcPts val="600"/>
              </a:spcBef>
              <a:buFont typeface="+mj-lt"/>
              <a:buAutoNum type="arabicParenR"/>
            </a:pPr>
            <a:r>
              <a:rPr lang="en-US" sz="2400" b="1" dirty="0" smtClean="0">
                <a:solidFill>
                  <a:srgbClr val="0070C0"/>
                </a:solidFill>
              </a:rPr>
              <a:t>Pedagogy</a:t>
            </a:r>
            <a:endParaRPr lang="en-US" sz="2400" b="1" dirty="0">
              <a:solidFill>
                <a:srgbClr val="0070C0"/>
              </a:solidFill>
            </a:endParaRPr>
          </a:p>
          <a:p>
            <a:pPr marL="457200" indent="-457200" defTabSz="268288">
              <a:spcBef>
                <a:spcPts val="600"/>
              </a:spcBef>
              <a:buFont typeface="+mj-lt"/>
              <a:buAutoNum type="arabicParenR"/>
            </a:pPr>
            <a:r>
              <a:rPr lang="en-IN" sz="2400" b="1" dirty="0">
                <a:solidFill>
                  <a:srgbClr val="FF0000"/>
                </a:solidFill>
              </a:rPr>
              <a:t>Campus Placements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42A4EC0-0329-4EAD-9A76-D6E800262961}"/>
              </a:ext>
            </a:extLst>
          </p:cNvPr>
          <p:cNvSpPr/>
          <p:nvPr/>
        </p:nvSpPr>
        <p:spPr>
          <a:xfrm>
            <a:off x="5029200" y="1600199"/>
            <a:ext cx="37338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288" indent="-268288" defTabSz="268288">
              <a:buFont typeface="Arial" panose="020B0604020202020204" pitchFamily="34" charset="0"/>
              <a:buChar char="•"/>
            </a:pPr>
            <a:endParaRPr lang="en-IN" sz="2400" b="1" dirty="0">
              <a:solidFill>
                <a:srgbClr val="7030A0"/>
              </a:solidFill>
            </a:endParaRPr>
          </a:p>
          <a:p>
            <a:pPr marL="457200" indent="-457200" defTabSz="268288">
              <a:spcBef>
                <a:spcPts val="600"/>
              </a:spcBef>
            </a:pPr>
            <a:endParaRPr lang="en-IN" sz="2400" b="1" dirty="0" smtClean="0">
              <a:solidFill>
                <a:srgbClr val="0070C0"/>
              </a:solidFill>
            </a:endParaRPr>
          </a:p>
          <a:p>
            <a:pPr marL="457200" indent="-457200" defTabSz="268288">
              <a:spcBef>
                <a:spcPts val="600"/>
              </a:spcBef>
            </a:pPr>
            <a:r>
              <a:rPr lang="en-IN" sz="2400" b="1" dirty="0" smtClean="0">
                <a:solidFill>
                  <a:srgbClr val="0070C0"/>
                </a:solidFill>
              </a:rPr>
              <a:t>9) </a:t>
            </a:r>
            <a:r>
              <a:rPr lang="en-US" sz="2400" b="1" dirty="0" smtClean="0">
                <a:solidFill>
                  <a:srgbClr val="0070C0"/>
                </a:solidFill>
              </a:rPr>
              <a:t>Admissions </a:t>
            </a:r>
          </a:p>
          <a:p>
            <a:pPr marL="457200" indent="-457200" defTabSz="268288">
              <a:spcBef>
                <a:spcPts val="600"/>
              </a:spcBef>
            </a:pPr>
            <a:r>
              <a:rPr lang="en-IN" sz="2400" b="1" dirty="0" smtClean="0">
                <a:solidFill>
                  <a:srgbClr val="FF0000"/>
                </a:solidFill>
              </a:rPr>
              <a:t>10) Co-Curricular Activities</a:t>
            </a:r>
          </a:p>
          <a:p>
            <a:pPr marL="457200" indent="-457200" defTabSz="268288">
              <a:spcBef>
                <a:spcPts val="600"/>
              </a:spcBef>
            </a:pPr>
            <a:r>
              <a:rPr lang="en-IN" sz="2400" b="1" dirty="0" smtClean="0">
                <a:solidFill>
                  <a:srgbClr val="FF0000"/>
                </a:solidFill>
              </a:rPr>
              <a:t>11) </a:t>
            </a:r>
            <a:r>
              <a:rPr lang="en-IN" sz="2400" b="1" dirty="0" smtClean="0">
                <a:solidFill>
                  <a:srgbClr val="0070C0"/>
                </a:solidFill>
              </a:rPr>
              <a:t>Extra-Curricular </a:t>
            </a:r>
            <a:r>
              <a:rPr lang="en-IN" sz="2400" b="1" dirty="0">
                <a:solidFill>
                  <a:srgbClr val="0070C0"/>
                </a:solidFill>
              </a:rPr>
              <a:t>Activities  etc</a:t>
            </a:r>
          </a:p>
          <a:p>
            <a:endParaRPr lang="en-IN" sz="24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328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781645"/>
            <a:ext cx="8839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College Affiliation and Recognition </a:t>
            </a:r>
          </a:p>
          <a:p>
            <a:pPr>
              <a:spcAft>
                <a:spcPts val="1200"/>
              </a:spcAft>
            </a:pPr>
            <a:endParaRPr lang="en-US" sz="2800" b="1" u="sng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kern="0" dirty="0" smtClean="0">
                <a:solidFill>
                  <a:srgbClr val="E36C0A"/>
                </a:solidFill>
                <a:latin typeface="Arial"/>
                <a:ea typeface="Arial"/>
              </a:rPr>
              <a:t>BADDAM BHOOPAL REDDY DEGREE COLLEGE</a:t>
            </a:r>
          </a:p>
          <a:p>
            <a:pPr marL="457200" indent="-457200"/>
            <a:endParaRPr lang="en-US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Affiliated to </a:t>
            </a:r>
            <a:r>
              <a:rPr lang="en-US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Osmania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University, Hyderabad</a:t>
            </a:r>
          </a:p>
          <a:p>
            <a:pPr lvl="1"/>
            <a:endParaRPr lang="en-US" sz="2800" dirty="0" smtClean="0">
              <a:solidFill>
                <a:srgbClr val="00B050"/>
              </a:solidFill>
              <a:latin typeface="Times New Roman"/>
              <a:ea typeface="Arial"/>
            </a:endParaRPr>
          </a:p>
          <a:p>
            <a:endParaRPr lang="en-US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621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</a:t>
            </a:r>
            <a:endParaRPr lang="en-IN" dirty="0"/>
          </a:p>
        </p:txBody>
      </p:sp>
      <p:pic>
        <p:nvPicPr>
          <p:cNvPr id="4" name="Content Placeholder 3" descr="COLLEGE BUILDING - HMPGC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1225488" y="374712"/>
            <a:ext cx="1524000" cy="3212975"/>
          </a:xfrm>
        </p:spPr>
      </p:pic>
      <p:sp>
        <p:nvSpPr>
          <p:cNvPr id="6" name="TextBox 5"/>
          <p:cNvSpPr txBox="1"/>
          <p:nvPr/>
        </p:nvSpPr>
        <p:spPr>
          <a:xfrm>
            <a:off x="762000" y="13716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COLLEGE CAMPUS</a:t>
            </a:r>
            <a:endParaRPr lang="en-IN" dirty="0"/>
          </a:p>
        </p:txBody>
      </p:sp>
      <p:pic>
        <p:nvPicPr>
          <p:cNvPr id="7" name="Picture 6" descr="_Q7A77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1219200"/>
            <a:ext cx="3042684" cy="1524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57800" y="1219200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CONFERENCE HALL</a:t>
            </a:r>
            <a:endParaRPr lang="en-IN" dirty="0"/>
          </a:p>
        </p:txBody>
      </p:sp>
      <p:pic>
        <p:nvPicPr>
          <p:cNvPr id="9" name="Picture 8" descr="WhatsApp Image 2022-04-17 at 2.37.31 PM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3886200"/>
            <a:ext cx="3556000" cy="1600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67000" y="4114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LIBRARY</a:t>
            </a:r>
            <a:endParaRPr lang="en-IN" dirty="0"/>
          </a:p>
        </p:txBody>
      </p:sp>
      <p:pic>
        <p:nvPicPr>
          <p:cNvPr id="11" name="Picture 10" descr="E34A83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3962400"/>
            <a:ext cx="3886200" cy="14478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8800" y="39624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COMPUTER LAB</a:t>
            </a:r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CLASS ROOM</a:t>
            </a:r>
            <a:endParaRPr lang="en-IN" sz="2400" dirty="0"/>
          </a:p>
        </p:txBody>
      </p:sp>
      <p:pic>
        <p:nvPicPr>
          <p:cNvPr id="4" name="Content Placeholder 3" descr="WhatsApp Image 2022-05-20 at 12.34.18 P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30680"/>
            <a:ext cx="8229600" cy="370332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LAB</a:t>
            </a:r>
            <a:endParaRPr lang="en-IN" dirty="0"/>
          </a:p>
        </p:txBody>
      </p:sp>
      <p:pic>
        <p:nvPicPr>
          <p:cNvPr id="4" name="Content Placeholder 3" descr="COMPUTER LA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524000"/>
            <a:ext cx="8229600" cy="370332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CURRICULUM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OU prescribed curriculum Academic  Calendar &amp; Curriculum (</a:t>
            </a: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Affiliated College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Implemented </a:t>
            </a: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CHOICE BASED CREDIT SYSTEM (CBCS)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Well qualified &amp; competent teaching faculty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Delivery of Syllabus Content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COURSE STRUCTURE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SYLLABUS COVERAGE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LESSON PLAN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LECTURE DIARY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COURSE MATERIAL</a:t>
            </a: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Remedial  &amp; Tutorial Classes For Academically Slow Learners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Expert / Guest Lectures and Seminars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Management Fests.</a:t>
            </a:r>
          </a:p>
          <a:p>
            <a:pPr>
              <a:buNone/>
            </a:pP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PEDAGOGY</a:t>
            </a:r>
            <a:br>
              <a:rPr lang="en-US" b="1" dirty="0" smtClean="0">
                <a:solidFill>
                  <a:srgbClr val="0070C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6248400"/>
          </a:xfrm>
        </p:spPr>
        <p:txBody>
          <a:bodyPr/>
          <a:lstStyle/>
          <a:p>
            <a:endParaRPr lang="en-US" dirty="0" smtClean="0"/>
          </a:p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Student centric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Teaching Method .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Modern Teaching Methods:</a:t>
            </a:r>
          </a:p>
          <a:p>
            <a:pPr lvl="1"/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Digital classrooms</a:t>
            </a:r>
          </a:p>
          <a:p>
            <a:pPr lvl="1"/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Online videos by experts</a:t>
            </a:r>
          </a:p>
          <a:p>
            <a:pPr lvl="1"/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Design Thinking (Case Method) &amp; Self-learning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Continuous Evaluation Procedure</a:t>
            </a:r>
          </a:p>
          <a:p>
            <a:pPr lvl="2">
              <a:lnSpc>
                <a:spcPct val="65000"/>
              </a:lnSpc>
              <a:spcBef>
                <a:spcPct val="50000"/>
              </a:spcBef>
              <a:buClr>
                <a:srgbClr val="990033"/>
              </a:buClr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ASSIGNMENTS</a:t>
            </a:r>
          </a:p>
          <a:p>
            <a:pPr lvl="2">
              <a:lnSpc>
                <a:spcPct val="65000"/>
              </a:lnSpc>
              <a:spcBef>
                <a:spcPct val="50000"/>
              </a:spcBef>
              <a:buClr>
                <a:srgbClr val="990033"/>
              </a:buClr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INTERNAL EXAMS</a:t>
            </a:r>
          </a:p>
          <a:p>
            <a:pPr lvl="2">
              <a:lnSpc>
                <a:spcPct val="65000"/>
              </a:lnSpc>
              <a:spcBef>
                <a:spcPct val="50000"/>
              </a:spcBef>
              <a:buClr>
                <a:srgbClr val="990033"/>
              </a:buClr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SEMESTER EXAMS</a:t>
            </a:r>
          </a:p>
        </p:txBody>
      </p:sp>
      <p:pic>
        <p:nvPicPr>
          <p:cNvPr id="4" name="Picture 8" descr="https://encrypted-tbn2.gstatic.com/images?q=tbn:ANd9GcSZ5V0D1PxrB59nLECp4ytBiXTLk5f3_K5F8dsvyJdY6MoC61zhR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657600"/>
            <a:ext cx="2133600" cy="241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belggardss.eq.edu.au/SiteCollectionImages/curriculu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0"/>
            <a:ext cx="2362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382000" cy="6858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268288" indent="-268288" defTabSz="268288"/>
            <a:r>
              <a:rPr lang="en-US" sz="3200" b="1" dirty="0" smtClean="0">
                <a:solidFill>
                  <a:srgbClr val="00B050"/>
                </a:solidFill>
              </a:rPr>
              <a:t>Industry Accreditation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62466" name="AutoShape 2" descr="Image result for infosy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68" name="AutoShape 4" descr="Image result for infosy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2470" name="Picture 6" descr="Image result for infosys"/>
          <p:cNvPicPr>
            <a:picLocks noChangeAspect="1" noChangeArrowheads="1"/>
          </p:cNvPicPr>
          <p:nvPr/>
        </p:nvPicPr>
        <p:blipFill>
          <a:blip r:embed="rId2" cstate="print"/>
          <a:srcRect t="28235" b="30695"/>
          <a:stretch>
            <a:fillRect/>
          </a:stretch>
        </p:blipFill>
        <p:spPr bwMode="auto">
          <a:xfrm>
            <a:off x="1219200" y="1905000"/>
            <a:ext cx="2968625" cy="1219200"/>
          </a:xfrm>
          <a:prstGeom prst="rect">
            <a:avLst/>
          </a:prstGeom>
          <a:noFill/>
        </p:spPr>
      </p:pic>
      <p:pic>
        <p:nvPicPr>
          <p:cNvPr id="62472" name="Picture 8" descr="Image result for wip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600200"/>
            <a:ext cx="2590800" cy="1943100"/>
          </a:xfrm>
          <a:prstGeom prst="rect">
            <a:avLst/>
          </a:prstGeom>
          <a:noFill/>
        </p:spPr>
      </p:pic>
      <p:sp>
        <p:nvSpPr>
          <p:cNvPr id="62474" name="AutoShape 10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6" name="AutoShape 12" descr="Image result for t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2478" name="Picture 14" descr="Related image"/>
          <p:cNvPicPr>
            <a:picLocks noChangeAspect="1" noChangeArrowheads="1"/>
          </p:cNvPicPr>
          <p:nvPr/>
        </p:nvPicPr>
        <p:blipFill>
          <a:blip r:embed="rId4"/>
          <a:srcRect t="13333" b="16667"/>
          <a:stretch>
            <a:fillRect/>
          </a:stretch>
        </p:blipFill>
        <p:spPr bwMode="auto">
          <a:xfrm>
            <a:off x="2590800" y="3886200"/>
            <a:ext cx="3886200" cy="20402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465931" cy="654187"/>
          </a:xfrm>
        </p:spPr>
        <p:txBody>
          <a:bodyPr/>
          <a:lstStyle/>
          <a:p>
            <a:r>
              <a:rPr lang="en-IN" sz="3200" b="1" dirty="0">
                <a:solidFill>
                  <a:srgbClr val="C00000"/>
                </a:solidFill>
              </a:rPr>
              <a:t>CAMPUS PLACEMENTS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48201" y="1066800"/>
            <a:ext cx="4191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 Most important </a:t>
            </a:r>
            <a:r>
              <a:rPr lang="en-IN" sz="20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factor Placements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0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Providing CRT Training to the students.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0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Conducting Mock  Tests &amp; Interviews for the final year student</a:t>
            </a:r>
            <a:endParaRPr lang="en-IN" sz="2000" b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285750" indent="-285750"/>
            <a:endParaRPr lang="en-IN" sz="2000" b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IN" sz="20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Campus </a:t>
            </a:r>
            <a:r>
              <a:rPr lang="en-IN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Placement records of past five years of institution </a:t>
            </a:r>
            <a:r>
              <a:rPr lang="en-IN" sz="20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of 60%. </a:t>
            </a:r>
            <a:endParaRPr lang="en-IN" sz="2000" b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2000" b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IN" sz="20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IN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Have an eye over the pay </a:t>
            </a:r>
            <a:r>
              <a:rPr lang="en-IN" sz="20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packages 3.0 LPA (</a:t>
            </a:r>
            <a:r>
              <a:rPr lang="en-IN" sz="2000" b="1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Avg</a:t>
            </a:r>
            <a:r>
              <a:rPr lang="en-IN" sz="20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).</a:t>
            </a:r>
            <a:endParaRPr lang="en-IN" sz="2000" b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2000" b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IN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 Consistency </a:t>
            </a:r>
            <a:r>
              <a:rPr lang="en-IN" sz="20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in 60 </a:t>
            </a:r>
            <a:r>
              <a:rPr lang="en-IN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% of placements is very credible aspect.  </a:t>
            </a:r>
            <a:br>
              <a:rPr lang="en-IN" sz="2000" b="1" dirty="0">
                <a:solidFill>
                  <a:srgbClr val="002060"/>
                </a:solidFill>
                <a:latin typeface="Cambria" panose="02040503050406030204" pitchFamily="18" charset="0"/>
              </a:rPr>
            </a:br>
            <a:endParaRPr lang="en-US" sz="2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5" name="Picture 4" descr="Untitled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990600"/>
            <a:ext cx="4724400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183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BBA ,B.COM SEATS ALLOTED BY OU FOR </a:t>
            </a:r>
            <a:r>
              <a:rPr lang="en-US" sz="3600" dirty="0" smtClean="0">
                <a:latin typeface="Arial Black" pitchFamily="34" charset="0"/>
                <a:cs typeface="Arial" pitchFamily="34" charset="0"/>
              </a:rPr>
              <a:t>Academic Year 2023-24</a:t>
            </a:r>
            <a:r>
              <a:rPr lang="en-US" sz="5400" dirty="0" smtClean="0">
                <a:latin typeface="Arial Black" pitchFamily="34" charset="0"/>
                <a:cs typeface="Arial" pitchFamily="34" charset="0"/>
              </a:rPr>
              <a:t/>
            </a:r>
            <a:br>
              <a:rPr lang="en-US" sz="5400" dirty="0" smtClean="0">
                <a:latin typeface="Arial Black" pitchFamily="34" charset="0"/>
                <a:cs typeface="Arial" pitchFamily="34" charset="0"/>
              </a:rPr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90287342"/>
              </p:ext>
            </p:extLst>
          </p:nvPr>
        </p:nvGraphicFramePr>
        <p:xfrm>
          <a:off x="685800" y="1905000"/>
          <a:ext cx="7848600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300"/>
                <a:gridCol w="3924300"/>
              </a:tblGrid>
              <a:tr h="324534">
                <a:tc>
                  <a:txBody>
                    <a:bodyPr/>
                    <a:lstStyle/>
                    <a:p>
                      <a:pPr algn="ctr"/>
                      <a:r>
                        <a:rPr lang="en-US" sz="1600" b="1" u="sng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BRANCH</a:t>
                      </a:r>
                      <a:endParaRPr lang="en-US" sz="1600" b="1" u="sng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u="sng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INTAKE</a:t>
                      </a:r>
                      <a:endParaRPr lang="en-US" sz="1600" b="1" u="sng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2453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B.COM</a:t>
                      </a:r>
                      <a:endParaRPr lang="en-US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120</a:t>
                      </a:r>
                      <a:endParaRPr lang="en-US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90287342"/>
              </p:ext>
            </p:extLst>
          </p:nvPr>
        </p:nvGraphicFramePr>
        <p:xfrm>
          <a:off x="533400" y="3886200"/>
          <a:ext cx="7924800" cy="1472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/>
                <a:gridCol w="3962400"/>
              </a:tblGrid>
              <a:tr h="736401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BRANCH</a:t>
                      </a:r>
                      <a:endParaRPr lang="en-US" sz="2000" b="1" u="sng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INTAKE</a:t>
                      </a:r>
                      <a:endParaRPr lang="en-US" sz="2000" b="1" u="sng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36401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0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BBA</a:t>
                      </a:r>
                      <a:endParaRPr kumimoji="0" lang="en-US" sz="20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0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</a:t>
                      </a:r>
                      <a:endParaRPr kumimoji="0" lang="en-US" sz="20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1447800"/>
            <a:ext cx="4571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 Black" pitchFamily="34" charset="0"/>
                <a:cs typeface="Arial" pitchFamily="34" charset="0"/>
              </a:rPr>
              <a:t> B.COM(COMPUTER APPLICATION)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3200400"/>
            <a:ext cx="719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 Black" pitchFamily="34" charset="0"/>
                <a:cs typeface="Arial" pitchFamily="34" charset="0"/>
              </a:rPr>
              <a:t>BBA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534400" cy="685800"/>
          </a:xfrm>
        </p:spPr>
        <p:txBody>
          <a:bodyPr>
            <a:noAutofit/>
          </a:bodyPr>
          <a:lstStyle/>
          <a:p>
            <a:r>
              <a:rPr lang="en-IN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Co-Curricular and Extra Curricular Activities</a:t>
            </a:r>
            <a:br>
              <a:rPr lang="en-IN" sz="2800" b="1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endParaRPr lang="en-US" sz="28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9" name="Picture 8" descr="BATHUKAMMA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1600200"/>
            <a:ext cx="2568892" cy="2209799"/>
          </a:xfrm>
          <a:prstGeom prst="rect">
            <a:avLst/>
          </a:prstGeom>
        </p:spPr>
      </p:pic>
      <p:pic>
        <p:nvPicPr>
          <p:cNvPr id="10" name="Picture 9" descr="_DSC55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524000"/>
            <a:ext cx="3505200" cy="2336800"/>
          </a:xfrm>
          <a:prstGeom prst="rect">
            <a:avLst/>
          </a:prstGeom>
        </p:spPr>
      </p:pic>
      <p:pic>
        <p:nvPicPr>
          <p:cNvPr id="11" name="Picture 10" descr="_Q7A76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4648200"/>
            <a:ext cx="2743200" cy="1828800"/>
          </a:xfrm>
          <a:prstGeom prst="rect">
            <a:avLst/>
          </a:prstGeom>
        </p:spPr>
      </p:pic>
      <p:pic>
        <p:nvPicPr>
          <p:cNvPr id="6" name="Picture 5" descr="WhatsApp Image 2023-05-27 at 3.30.22 PM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0" y="4191000"/>
            <a:ext cx="2438400" cy="2286000"/>
          </a:xfrm>
          <a:prstGeom prst="rect">
            <a:avLst/>
          </a:prstGeom>
        </p:spPr>
      </p:pic>
      <p:pic>
        <p:nvPicPr>
          <p:cNvPr id="8" name="Picture 7" descr="WhatsApp Image 2023-05-27 at 3.56.11 PM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3733800" y="4724400"/>
            <a:ext cx="1524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767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</a:t>
            </a:r>
            <a:endParaRPr lang="en-IN" dirty="0"/>
          </a:p>
        </p:txBody>
      </p:sp>
      <p:pic>
        <p:nvPicPr>
          <p:cNvPr id="4" name="Content Placeholder 3" descr="WhatsApp Image 2023-05-29 at 12.26.41 P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676400"/>
            <a:ext cx="3814762" cy="2307168"/>
          </a:xfrm>
        </p:spPr>
      </p:pic>
      <p:pic>
        <p:nvPicPr>
          <p:cNvPr id="5" name="Picture 4" descr="WhatsApp Image 2023-05-29 at 12.20.38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828800"/>
            <a:ext cx="3894501" cy="2109787"/>
          </a:xfrm>
          <a:prstGeom prst="rect">
            <a:avLst/>
          </a:prstGeom>
        </p:spPr>
      </p:pic>
      <p:pic>
        <p:nvPicPr>
          <p:cNvPr id="7" name="Picture 6" descr="WhatsApp Image 2023-05-27 at 3.56.12 PM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4343400"/>
            <a:ext cx="5105400" cy="23532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114800" y="2667000"/>
            <a:ext cx="502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222222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  <a:endParaRPr lang="en-US" sz="1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2" descr="DSC_40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762000"/>
            <a:ext cx="3276600" cy="2184400"/>
          </a:xfrm>
          <a:prstGeom prst="rect">
            <a:avLst/>
          </a:prstGeom>
        </p:spPr>
      </p:pic>
      <p:pic>
        <p:nvPicPr>
          <p:cNvPr id="14" name="Picture 13" descr="DSC_39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320844"/>
            <a:ext cx="2514600" cy="2646947"/>
          </a:xfrm>
          <a:prstGeom prst="rect">
            <a:avLst/>
          </a:prstGeom>
        </p:spPr>
      </p:pic>
      <p:pic>
        <p:nvPicPr>
          <p:cNvPr id="19" name="Picture 18" descr="DSC_32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4114800"/>
            <a:ext cx="3352800" cy="2235200"/>
          </a:xfrm>
          <a:prstGeom prst="rect">
            <a:avLst/>
          </a:prstGeom>
        </p:spPr>
      </p:pic>
      <p:pic>
        <p:nvPicPr>
          <p:cNvPr id="6" name="Picture 5" descr="DSC_417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199" y="4316360"/>
            <a:ext cx="3721101" cy="216063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66800" y="3200400"/>
            <a:ext cx="7086600" cy="762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FRESHERS DAY 2022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/>
              <a:t>Student </a:t>
            </a:r>
            <a:r>
              <a:rPr lang="en-US" sz="4400" dirty="0" smtClean="0"/>
              <a:t>Activate </a:t>
            </a:r>
            <a:r>
              <a:rPr lang="en-US" sz="4400" dirty="0" smtClean="0"/>
              <a:t>Cell(SAC)</a:t>
            </a:r>
            <a:br>
              <a:rPr lang="en-US" sz="4400" dirty="0" smtClean="0"/>
            </a:br>
            <a:endParaRPr lang="en-US" dirty="0"/>
          </a:p>
        </p:txBody>
      </p:sp>
      <p:pic>
        <p:nvPicPr>
          <p:cNvPr id="15" name="Content Placeholder 14" descr="WhatsApp Image 2023-05-27 at 3.56.13 PM (1)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901568" y="698633"/>
            <a:ext cx="2616467" cy="3810001"/>
          </a:xfrm>
        </p:spPr>
      </p:pic>
      <p:pic>
        <p:nvPicPr>
          <p:cNvPr id="16" name="Picture 15" descr="WhatsApp Image 2023-05-27 at 3.12.16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097280"/>
            <a:ext cx="2273300" cy="2727960"/>
          </a:xfrm>
          <a:prstGeom prst="rect">
            <a:avLst/>
          </a:prstGeom>
        </p:spPr>
      </p:pic>
      <p:pic>
        <p:nvPicPr>
          <p:cNvPr id="17" name="Picture 16" descr="WhatsApp Image 2023-05-27 at 3.56.13 PM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4038600"/>
            <a:ext cx="1592982" cy="2590800"/>
          </a:xfrm>
          <a:prstGeom prst="rect">
            <a:avLst/>
          </a:prstGeom>
        </p:spPr>
      </p:pic>
      <p:pic>
        <p:nvPicPr>
          <p:cNvPr id="19" name="Picture 18" descr="WhatsApp Image 2023-05-27 at 3.56.12 PM (1)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4267200"/>
            <a:ext cx="4065723" cy="18358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/>
              <a:t>PRESENTATION </a:t>
            </a:r>
            <a:endParaRPr lang="en-IN" dirty="0"/>
          </a:p>
        </p:txBody>
      </p:sp>
      <p:pic>
        <p:nvPicPr>
          <p:cNvPr id="4" name="Content Placeholder 3" descr="WhatsApp Image 2023-05-29 at 12.26.42 PM (1)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flipH="1">
            <a:off x="457200" y="1828800"/>
            <a:ext cx="3647592" cy="1898293"/>
          </a:xfrm>
        </p:spPr>
      </p:pic>
      <p:pic>
        <p:nvPicPr>
          <p:cNvPr id="5" name="Picture 4" descr="WhatsApp Image 2023-05-29 at 12.26.42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00225"/>
            <a:ext cx="3429000" cy="1933575"/>
          </a:xfrm>
          <a:prstGeom prst="rect">
            <a:avLst/>
          </a:prstGeom>
        </p:spPr>
      </p:pic>
      <p:pic>
        <p:nvPicPr>
          <p:cNvPr id="6" name="Picture 5" descr="WhatsApp Image 2023-05-29 at 12.26.42 PM (2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4038600"/>
            <a:ext cx="5334000" cy="237066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ROUTE MAP</a:t>
            </a:r>
            <a:endParaRPr lang="en-IN"/>
          </a:p>
        </p:txBody>
      </p:sp>
      <p:pic>
        <p:nvPicPr>
          <p:cNvPr id="4" name="Content Placeholder 3" descr="WhatsApp Image 2023-05-29 at 2.37.47 P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752600"/>
            <a:ext cx="7848600" cy="53340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_4Wg4vX8RHYw/SZl-8rrQQrI/AAAAAAAAAEU/zm5LbtmVGvg/s200/namas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914400"/>
            <a:ext cx="2819400" cy="3015401"/>
          </a:xfrm>
          <a:prstGeom prst="rect">
            <a:avLst/>
          </a:prstGeom>
          <a:noFill/>
        </p:spPr>
      </p:pic>
      <p:pic>
        <p:nvPicPr>
          <p:cNvPr id="2" name="Picture 2" descr="https://2dbdd5116ffa30a49aa8-c03f075f8191fb4e60e74b907071aee8.ssl.cf1.rackcdn.com/11906197_1464890057.712_funddescription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3252"/>
          <a:stretch>
            <a:fillRect/>
          </a:stretch>
        </p:blipFill>
        <p:spPr bwMode="auto">
          <a:xfrm>
            <a:off x="2514600" y="4191000"/>
            <a:ext cx="3733641" cy="15811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102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4996</TotalTime>
  <Words>291</Words>
  <Application>Microsoft Office PowerPoint</Application>
  <PresentationFormat>On-screen Show (4:3)</PresentationFormat>
  <Paragraphs>95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 COLLEGE ADVANTAGES TO THE STUDENTS</vt:lpstr>
      <vt:lpstr>Slide 4</vt:lpstr>
      <vt:lpstr>INFRASTRUCTURE</vt:lpstr>
      <vt:lpstr> CLASS ROOM</vt:lpstr>
      <vt:lpstr>COMPUTER LAB</vt:lpstr>
      <vt:lpstr>CURRICULUM </vt:lpstr>
      <vt:lpstr>PEDAGOGY </vt:lpstr>
      <vt:lpstr>Industry Accreditation</vt:lpstr>
      <vt:lpstr>CAMPUS PLACEMENTS</vt:lpstr>
      <vt:lpstr>BBA ,B.COM SEATS ALLOTED BY OU FOR Academic Year 2023-24 </vt:lpstr>
      <vt:lpstr>Co-Curricular and Extra Curricular Activities </vt:lpstr>
      <vt:lpstr>SPORTS</vt:lpstr>
      <vt:lpstr>Slide 15</vt:lpstr>
      <vt:lpstr>Student Activate Cell(SAC) </vt:lpstr>
      <vt:lpstr> PRESENTATION </vt:lpstr>
      <vt:lpstr>ROUTE MAP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KAB-SRIKANTH-DTP</dc:creator>
  <cp:lastModifiedBy>user69</cp:lastModifiedBy>
  <cp:revision>662</cp:revision>
  <dcterms:created xsi:type="dcterms:W3CDTF">2016-10-15T06:01:56Z</dcterms:created>
  <dcterms:modified xsi:type="dcterms:W3CDTF">2023-05-29T09:35:31Z</dcterms:modified>
</cp:coreProperties>
</file>